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60" r:id="rId9"/>
    <p:sldId id="264" r:id="rId10"/>
    <p:sldId id="280" r:id="rId11"/>
    <p:sldId id="281" r:id="rId12"/>
    <p:sldId id="283" r:id="rId13"/>
    <p:sldId id="284" r:id="rId14"/>
    <p:sldId id="286" r:id="rId15"/>
    <p:sldId id="294" r:id="rId16"/>
    <p:sldId id="285" r:id="rId17"/>
    <p:sldId id="287" r:id="rId18"/>
    <p:sldId id="288" r:id="rId19"/>
    <p:sldId id="292" r:id="rId20"/>
    <p:sldId id="293" r:id="rId21"/>
    <p:sldId id="290" r:id="rId22"/>
    <p:sldId id="295" r:id="rId23"/>
    <p:sldId id="263" r:id="rId24"/>
    <p:sldId id="266" r:id="rId25"/>
    <p:sldId id="296" r:id="rId26"/>
    <p:sldId id="265" r:id="rId27"/>
    <p:sldId id="258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>
      <p:cViewPr>
        <p:scale>
          <a:sx n="76" d="100"/>
          <a:sy n="76" d="100"/>
        </p:scale>
        <p:origin x="-119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D465-9A65-4860-97CD-FBC3E10EBBC6}" type="datetimeFigureOut">
              <a:rPr lang="zh-TW" altLang="en-US" smtClean="0"/>
              <a:pPr/>
              <a:t>2015/12/2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B8DB8-E816-445C-AAC5-5F745CDD62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6864" cy="2376264"/>
          </a:xfrm>
        </p:spPr>
        <p:txBody>
          <a:bodyPr/>
          <a:lstStyle/>
          <a:p>
            <a:r>
              <a:rPr lang="en-US" altLang="zh-TW" dirty="0" smtClean="0"/>
              <a:t>User Modeling for Personal Assistant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algn="l"/>
            <a:r>
              <a:rPr lang="en-US" altLang="zh-TW" dirty="0" smtClean="0"/>
              <a:t>User</a:t>
            </a:r>
            <a:r>
              <a:rPr lang="en-US" altLang="zh-TW" baseline="0" dirty="0" smtClean="0"/>
              <a:t>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Output: a set of contexts</a:t>
            </a:r>
          </a:p>
          <a:p>
            <a:pPr>
              <a:buNone/>
            </a:pPr>
            <a:r>
              <a:rPr lang="en-US" altLang="zh-TW" dirty="0" smtClean="0"/>
              <a:t>	context: a sequence of observations that 			constitutes a single information need.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algn="l"/>
            <a:r>
              <a:rPr lang="en-US" altLang="zh-TW" dirty="0" smtClean="0"/>
              <a:t>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similarity function: decide whether the two contexts should be merged into a single context.</a:t>
            </a:r>
          </a:p>
          <a:p>
            <a:r>
              <a:rPr lang="en-US" altLang="zh-TW" dirty="0" smtClean="0"/>
              <a:t>return a score that reflects the degree of similarity between the contexts.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algn="l"/>
            <a:r>
              <a:rPr lang="en-US" altLang="zh-TW" dirty="0" smtClean="0"/>
              <a:t>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dirty="0" smtClean="0"/>
              <a:t>		Similarity(C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,C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)= W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 +∑</a:t>
            </a:r>
            <a:r>
              <a:rPr lang="en-US" altLang="zh-TW" baseline="-25000" dirty="0" err="1" smtClean="0"/>
              <a:t>i</a:t>
            </a:r>
            <a:r>
              <a:rPr lang="en-US" altLang="zh-TW" baseline="-25000" dirty="0" smtClean="0"/>
              <a:t>=1~n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V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(C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,C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 </a:t>
            </a:r>
          </a:p>
          <a:p>
            <a:pPr>
              <a:buNone/>
            </a:pPr>
            <a:endParaRPr lang="en-US" altLang="zh-TW" dirty="0" smtClean="0"/>
          </a:p>
          <a:p>
            <a:pPr lvl="1">
              <a:buFont typeface="Calibri" pitchFamily="34" charset="0"/>
              <a:buChar char="⁻"/>
            </a:pPr>
            <a:r>
              <a:rPr lang="en-US" altLang="zh-TW" dirty="0" smtClean="0"/>
              <a:t>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,C</a:t>
            </a:r>
            <a:r>
              <a:rPr lang="en-US" altLang="zh-TW" baseline="-25000" dirty="0" smtClean="0"/>
              <a:t>2 </a:t>
            </a:r>
            <a:r>
              <a:rPr lang="en-US" altLang="zh-TW" dirty="0" smtClean="0"/>
              <a:t>two contexts</a:t>
            </a:r>
            <a:endParaRPr lang="en-US" altLang="zh-TW" baseline="-25000" dirty="0" smtClean="0"/>
          </a:p>
          <a:p>
            <a:pPr lvl="1">
              <a:buFont typeface="Calibri" pitchFamily="34" charset="0"/>
              <a:buChar char="⁻"/>
            </a:pP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is the weight of the </a:t>
            </a:r>
            <a:r>
              <a:rPr lang="en-US" altLang="zh-TW" dirty="0" err="1" smtClean="0"/>
              <a:t>i</a:t>
            </a:r>
            <a:r>
              <a:rPr lang="en-US" altLang="zh-TW" baseline="30000" dirty="0" err="1" smtClean="0"/>
              <a:t>th</a:t>
            </a:r>
            <a:r>
              <a:rPr lang="en-US" altLang="zh-TW" dirty="0" smtClean="0"/>
              <a:t> feature dimension</a:t>
            </a:r>
          </a:p>
          <a:p>
            <a:pPr lvl="1">
              <a:buFont typeface="Calibri" pitchFamily="34" charset="0"/>
              <a:buChar char="⁻"/>
            </a:pPr>
            <a:r>
              <a:rPr lang="en-US" altLang="zh-TW" dirty="0" smtClean="0"/>
              <a:t>V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(C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,C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 </a:t>
            </a:r>
            <a:r>
              <a:rPr lang="el-GR" altLang="zh-TW" dirty="0" smtClean="0"/>
              <a:t>ϵ</a:t>
            </a:r>
            <a:r>
              <a:rPr lang="en-US" altLang="zh-TW" dirty="0" smtClean="0"/>
              <a:t> [-1,1] is the score (value of the similarity metric) of the </a:t>
            </a:r>
            <a:r>
              <a:rPr lang="en-US" altLang="zh-TW" dirty="0" err="1" smtClean="0"/>
              <a:t>i</a:t>
            </a:r>
            <a:r>
              <a:rPr lang="en-US" altLang="zh-TW" baseline="30000" dirty="0" err="1" smtClean="0"/>
              <a:t>th</a:t>
            </a:r>
            <a:r>
              <a:rPr lang="en-US" altLang="zh-TW" sz="400" dirty="0" smtClean="0"/>
              <a:t> </a:t>
            </a:r>
            <a:r>
              <a:rPr lang="en-US" altLang="zh-TW" dirty="0" smtClean="0"/>
              <a:t> feature dimension for the contexts 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and C</a:t>
            </a:r>
            <a:r>
              <a:rPr lang="en-US" altLang="zh-TW" baseline="-25000" dirty="0" smtClean="0"/>
              <a:t>2</a:t>
            </a:r>
          </a:p>
          <a:p>
            <a:pPr lvl="1">
              <a:buFont typeface="Calibri" pitchFamily="34" charset="0"/>
              <a:buChar char="⁻"/>
            </a:pPr>
            <a:r>
              <a:rPr lang="en-US" altLang="zh-TW" dirty="0" smtClean="0"/>
              <a:t>W</a:t>
            </a:r>
            <a:r>
              <a:rPr lang="en-US" altLang="zh-TW" baseline="-25000" dirty="0" smtClean="0"/>
              <a:t>0 </a:t>
            </a:r>
            <a:r>
              <a:rPr lang="en-US" altLang="zh-TW" dirty="0" smtClean="0"/>
              <a:t>serves as an (optional) offset</a:t>
            </a:r>
            <a:endParaRPr lang="en-US" altLang="zh-TW" baseline="-25000" dirty="0" smtClean="0"/>
          </a:p>
          <a:p>
            <a:pPr lvl="1">
              <a:buFont typeface="Calibri" pitchFamily="34" charset="0"/>
              <a:buChar char="⁻"/>
            </a:pPr>
            <a:r>
              <a:rPr lang="en-US" altLang="zh-TW" dirty="0" smtClean="0"/>
              <a:t>two contexts to be similar if their similarity score is greater than zero</a:t>
            </a:r>
            <a:endParaRPr lang="en-US" altLang="zh-TW" baseline="-25000" dirty="0" smtClean="0"/>
          </a:p>
          <a:p>
            <a:pPr lvl="1">
              <a:buFont typeface="Calibri" pitchFamily="34" charset="0"/>
              <a:buChar char="⁻"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4475" t="21315" r="23152" b="72321"/>
          <a:stretch>
            <a:fillRect/>
          </a:stretch>
        </p:blipFill>
        <p:spPr bwMode="auto">
          <a:xfrm>
            <a:off x="539552" y="1196752"/>
            <a:ext cx="8208912" cy="13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Feature Dimensions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i="1" dirty="0" smtClean="0"/>
              <a:t>Cosine</a:t>
            </a:r>
          </a:p>
          <a:p>
            <a:pPr>
              <a:buNone/>
            </a:pPr>
            <a:r>
              <a:rPr lang="en-US" altLang="zh-TW" i="1" dirty="0" smtClean="0"/>
              <a:t>	</a:t>
            </a:r>
            <a:r>
              <a:rPr lang="en-US" altLang="zh-TW" sz="2800" dirty="0" smtClean="0"/>
              <a:t>used when the feature dimension is a weighted vector of features</a:t>
            </a:r>
            <a:endParaRPr lang="en-US" altLang="zh-TW" sz="2800" i="1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Feature Dimensions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i="1" dirty="0" err="1" smtClean="0"/>
              <a:t>ScaledCosine</a:t>
            </a:r>
            <a:endParaRPr lang="en-US" altLang="zh-TW" i="1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sz="2800" dirty="0" smtClean="0"/>
              <a:t>takes into account missing features, or low confidence in inferred features.</a:t>
            </a:r>
          </a:p>
          <a:p>
            <a:pPr>
              <a:buNone/>
            </a:pPr>
            <a:r>
              <a:rPr lang="en-US" altLang="zh-TW" sz="2800" dirty="0" smtClean="0"/>
              <a:t>	e.g., some queries or clicks may </a:t>
            </a:r>
            <a:r>
              <a:rPr lang="en-US" altLang="zh-TW" sz="2800" b="1" dirty="0" smtClean="0"/>
              <a:t>not</a:t>
            </a:r>
            <a:r>
              <a:rPr lang="en-US" altLang="zh-TW" sz="2800" dirty="0" smtClean="0"/>
              <a:t> map to any entities</a:t>
            </a:r>
          </a:p>
          <a:p>
            <a:pPr>
              <a:buNone/>
            </a:pPr>
            <a:r>
              <a:rPr lang="en-US" altLang="zh-TW" sz="2800" i="1" dirty="0" smtClean="0"/>
              <a:t>	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Feature Dimensions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i="1" dirty="0" err="1" smtClean="0"/>
              <a:t>ScaledCosine</a:t>
            </a:r>
            <a:endParaRPr lang="en-US" altLang="zh-TW" i="1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endParaRPr lang="en-US" altLang="zh-TW" sz="2800" dirty="0"/>
          </a:p>
          <a:p>
            <a:pPr>
              <a:buNone/>
            </a:pPr>
            <a:endParaRPr lang="en-US" altLang="zh-TW" sz="2800" dirty="0" smtClean="0"/>
          </a:p>
          <a:p>
            <a:pPr marL="857250" lvl="2" indent="-457200">
              <a:buFont typeface="Calibri" panose="020F0502020204030204" pitchFamily="34" charset="0"/>
              <a:buChar char="–"/>
            </a:pPr>
            <a:r>
              <a:rPr lang="en-US" altLang="zh-TW" dirty="0"/>
              <a:t>c be the cosine </a:t>
            </a:r>
            <a:r>
              <a:rPr lang="en-US" altLang="zh-TW" dirty="0" smtClean="0"/>
              <a:t>similarity</a:t>
            </a:r>
          </a:p>
          <a:p>
            <a:pPr marL="857250" lvl="2" indent="-457200">
              <a:buFont typeface="Calibri" panose="020F0502020204030204" pitchFamily="34" charset="0"/>
              <a:buChar char="–"/>
            </a:pPr>
            <a:r>
              <a:rPr lang="en-US" altLang="zh-TW" dirty="0"/>
              <a:t>s1 (s2) be the sum of the weights of the features in the first (second) </a:t>
            </a:r>
            <a:r>
              <a:rPr lang="en-US" altLang="zh-TW" dirty="0" smtClean="0"/>
              <a:t>context</a:t>
            </a:r>
          </a:p>
          <a:p>
            <a:pPr marL="857250" lvl="2" indent="-457200">
              <a:buFont typeface="Calibri" panose="020F0502020204030204" pitchFamily="34" charset="0"/>
              <a:buChar char="–"/>
            </a:pPr>
            <a:r>
              <a:rPr lang="en-US" altLang="zh-TW" dirty="0"/>
              <a:t>m1 (m2) be the maximum possible value of s1 (s2</a:t>
            </a:r>
            <a:r>
              <a:rPr lang="en-US" altLang="zh-TW" dirty="0" smtClean="0"/>
              <a:t>)</a:t>
            </a:r>
          </a:p>
          <a:p>
            <a:pPr marL="857250" lvl="2" indent="-457200">
              <a:buFont typeface="Calibri" panose="020F0502020204030204" pitchFamily="34" charset="0"/>
              <a:buChar char="–"/>
            </a:pPr>
            <a:r>
              <a:rPr lang="en-US" altLang="zh-TW" dirty="0"/>
              <a:t>t</a:t>
            </a:r>
            <a:r>
              <a:rPr lang="en-US" altLang="zh-TW" dirty="0" smtClean="0"/>
              <a:t> is neutral </a:t>
            </a:r>
            <a:r>
              <a:rPr lang="en-US" altLang="zh-TW" dirty="0"/>
              <a:t>point </a:t>
            </a:r>
            <a:endParaRPr lang="en-US" altLang="zh-TW" dirty="0" smtClean="0"/>
          </a:p>
          <a:p>
            <a:pPr marL="400050" lvl="2" indent="0">
              <a:buNone/>
            </a:pPr>
            <a:endParaRPr lang="en-US" altLang="zh-TW" baseline="-25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4942" t="41998" r="53580" b="51638"/>
          <a:stretch>
            <a:fillRect/>
          </a:stretch>
        </p:blipFill>
        <p:spPr bwMode="auto">
          <a:xfrm>
            <a:off x="1619672" y="2204864"/>
            <a:ext cx="56166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3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Feature Dimensions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i="1" dirty="0" err="1" smtClean="0"/>
              <a:t>MaxFraction</a:t>
            </a:r>
            <a:endParaRPr lang="en-US" altLang="zh-TW" i="1" dirty="0" smtClean="0"/>
          </a:p>
          <a:p>
            <a:pPr>
              <a:buNone/>
            </a:pPr>
            <a:r>
              <a:rPr lang="en-US" altLang="zh-TW" i="1" dirty="0" smtClean="0"/>
              <a:t>	</a:t>
            </a:r>
            <a:r>
              <a:rPr lang="en-US" altLang="zh-TW" dirty="0" smtClean="0"/>
              <a:t> </a:t>
            </a:r>
            <a:r>
              <a:rPr lang="en-US" altLang="zh-TW" sz="2800" dirty="0" smtClean="0"/>
              <a:t>computes for each context the fraction of observations that satisfy some property</a:t>
            </a:r>
            <a:endParaRPr lang="en-US" altLang="zh-TW" sz="2800" i="1" dirty="0" smtClean="0"/>
          </a:p>
          <a:p>
            <a:pPr>
              <a:buNone/>
            </a:pPr>
            <a:r>
              <a:rPr lang="en-US" altLang="zh-TW" sz="2800" i="1" dirty="0" smtClean="0"/>
              <a:t>	</a:t>
            </a:r>
            <a:r>
              <a:rPr lang="en-US" altLang="zh-TW" sz="2800" dirty="0" smtClean="0"/>
              <a:t> e.g., matching an observation in the other context</a:t>
            </a:r>
          </a:p>
          <a:p>
            <a:pPr>
              <a:buNone/>
            </a:pPr>
            <a:r>
              <a:rPr lang="en-US" altLang="zh-TW" sz="2800" dirty="0" smtClean="0"/>
              <a:t>	</a:t>
            </a:r>
          </a:p>
          <a:p>
            <a:pPr>
              <a:buNone/>
            </a:pPr>
            <a:r>
              <a:rPr lang="en-US" altLang="zh-TW" sz="2800" dirty="0" smtClean="0"/>
              <a:t>	takes the maximum of these two fractions as the similarity</a:t>
            </a:r>
            <a:endParaRPr lang="en-US" altLang="zh-TW" sz="2800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Feature Dimensions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altLang="zh-TW" i="1" dirty="0" err="1" smtClean="0"/>
              <a:t>NormIntersection</a:t>
            </a:r>
            <a:endParaRPr lang="en-US" altLang="zh-TW" i="1" dirty="0" smtClean="0"/>
          </a:p>
          <a:p>
            <a:pPr>
              <a:buNone/>
            </a:pPr>
            <a:r>
              <a:rPr lang="en-US" altLang="zh-TW" i="1" dirty="0" smtClean="0"/>
              <a:t>	</a:t>
            </a:r>
            <a:r>
              <a:rPr lang="en-US" altLang="zh-TW" dirty="0" smtClean="0"/>
              <a:t>defined for a pair of sets A,B</a:t>
            </a:r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 lvl="1"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i="1" dirty="0" smtClean="0"/>
              <a:t>	</a:t>
            </a:r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7160" t="45180" r="21362" b="48456"/>
          <a:stretch>
            <a:fillRect/>
          </a:stretch>
        </p:blipFill>
        <p:spPr bwMode="auto">
          <a:xfrm>
            <a:off x="1259632" y="3212976"/>
            <a:ext cx="64807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Feature Dimensions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26900" r="19385" b="27339"/>
          <a:stretch>
            <a:fillRect/>
          </a:stretch>
        </p:blipFill>
        <p:spPr bwMode="auto">
          <a:xfrm>
            <a:off x="179512" y="1700808"/>
            <a:ext cx="859499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Predictive Value Feature Weighting 		(PVFW)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dirty="0" smtClean="0"/>
              <a:t>to weight features by inverse document frequency or inverse query frequency.</a:t>
            </a: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 lvl="1"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i="1" dirty="0" smtClean="0"/>
              <a:t>	</a:t>
            </a:r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zh-TW" b="1" dirty="0" smtClean="0"/>
              <a:t>Introduction</a:t>
            </a:r>
          </a:p>
          <a:p>
            <a:r>
              <a:rPr lang="en-US" altLang="zh-TW" dirty="0" smtClean="0"/>
              <a:t>User Modeling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Predictive Value Feature Weighting 		(PVFW)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85000" lnSpcReduction="10000"/>
          </a:bodyPr>
          <a:lstStyle/>
          <a:p>
            <a:pPr>
              <a:buNone/>
            </a:pPr>
            <a:r>
              <a:rPr lang="en-US" altLang="zh-TW" dirty="0" smtClean="0"/>
              <a:t>	</a:t>
            </a:r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 lvl="1">
              <a:buFont typeface="Calibri" pitchFamily="34" charset="0"/>
              <a:buChar char="⁻"/>
            </a:pPr>
            <a:r>
              <a:rPr lang="en-US" altLang="zh-TW" dirty="0" err="1" smtClean="0"/>
              <a:t>O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O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 be a random pair of observations for a random user</a:t>
            </a:r>
          </a:p>
          <a:p>
            <a:pPr lvl="1">
              <a:buFont typeface="Calibri" pitchFamily="34" charset="0"/>
              <a:buChar char="⁻"/>
            </a:pPr>
            <a:r>
              <a:rPr lang="en-US" altLang="zh-TW" dirty="0" smtClean="0"/>
              <a:t>U is the set of users</a:t>
            </a:r>
          </a:p>
          <a:p>
            <a:pPr lvl="1">
              <a:buFont typeface="Calibri" pitchFamily="34" charset="0"/>
              <a:buChar char="⁻"/>
            </a:pPr>
            <a:r>
              <a:rPr lang="en-US" altLang="zh-TW" dirty="0" smtClean="0"/>
              <a:t>u is a user in U</a:t>
            </a:r>
          </a:p>
          <a:p>
            <a:pPr lvl="1">
              <a:buFont typeface="Calibri" pitchFamily="34" charset="0"/>
              <a:buChar char="⁻"/>
            </a:pPr>
            <a:r>
              <a:rPr lang="en-US" altLang="zh-TW" dirty="0" smtClean="0"/>
              <a:t>P</a:t>
            </a:r>
            <a:r>
              <a:rPr lang="en-US" altLang="zh-TW" baseline="-25000" dirty="0" smtClean="0"/>
              <a:t>f</a:t>
            </a:r>
            <a:r>
              <a:rPr lang="en-US" altLang="zh-TW" dirty="0" smtClean="0"/>
              <a:t>(u) is the set of all pairs of observations that have the feature f</a:t>
            </a:r>
          </a:p>
          <a:p>
            <a:pPr lvl="1">
              <a:buFont typeface="Calibri" pitchFamily="34" charset="0"/>
              <a:buChar char="⁻"/>
            </a:pP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fc</a:t>
            </a:r>
            <a:r>
              <a:rPr lang="en-US" altLang="zh-TW" dirty="0" smtClean="0"/>
              <a:t>(u) is the set of all pairs of observations that both have the feature f and are in the same context at the end of segmentation.</a:t>
            </a:r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1084" t="69950" r="18203" b="20600"/>
          <a:stretch>
            <a:fillRect/>
          </a:stretch>
        </p:blipFill>
        <p:spPr bwMode="auto">
          <a:xfrm>
            <a:off x="971600" y="1556792"/>
            <a:ext cx="74888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algn="l"/>
            <a:r>
              <a:rPr lang="en-US" altLang="zh-TW" dirty="0" smtClean="0"/>
              <a:t>Segmentation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0" t="48407" r="11046" b="9518"/>
          <a:stretch/>
        </p:blipFill>
        <p:spPr bwMode="auto">
          <a:xfrm>
            <a:off x="683568" y="1418822"/>
            <a:ext cx="7848872" cy="51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content recommendation </a:t>
            </a:r>
            <a:r>
              <a:rPr lang="en-US" altLang="zh-TW" dirty="0" smtClean="0"/>
              <a:t>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zh-TW" dirty="0"/>
              <a:t>Collaborative </a:t>
            </a:r>
            <a:r>
              <a:rPr lang="en-US" altLang="zh-TW" dirty="0" smtClean="0"/>
              <a:t>filtering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--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Interest Updates</a:t>
            </a:r>
            <a:endParaRPr lang="en-US" altLang="zh-TW" i="1" dirty="0" smtClean="0"/>
          </a:p>
          <a:p>
            <a:pPr>
              <a:buNone/>
            </a:pPr>
            <a:r>
              <a:rPr lang="en-US" altLang="zh-TW" i="1" dirty="0" smtClean="0"/>
              <a:t>	concept: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zh-TW" dirty="0" smtClean="0"/>
              <a:t>Fresh Aggregates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zh-TW" dirty="0"/>
              <a:t>Context Relevance </a:t>
            </a:r>
            <a:r>
              <a:rPr lang="en-US" altLang="zh-TW" dirty="0" smtClean="0"/>
              <a:t>Score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zh-TW" dirty="0"/>
              <a:t>Recommendation Ranking</a:t>
            </a: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i="1" dirty="0" smtClean="0"/>
          </a:p>
          <a:p>
            <a:pPr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870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User Modeling</a:t>
            </a:r>
          </a:p>
          <a:p>
            <a:r>
              <a:rPr lang="en-US" altLang="zh-TW" b="1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t="56298" r="62046" b="32076"/>
          <a:stretch/>
        </p:blipFill>
        <p:spPr bwMode="auto">
          <a:xfrm>
            <a:off x="1307188" y="1296283"/>
            <a:ext cx="6840760" cy="22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54235" r="48801" b="24730"/>
          <a:stretch/>
        </p:blipFill>
        <p:spPr bwMode="auto">
          <a:xfrm>
            <a:off x="1335388" y="3639821"/>
            <a:ext cx="6790430" cy="24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6" t="59106" r="23366" b="19832"/>
          <a:stretch/>
        </p:blipFill>
        <p:spPr bwMode="auto">
          <a:xfrm>
            <a:off x="796035" y="3068960"/>
            <a:ext cx="783541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User Modeling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hundreds </a:t>
            </a:r>
            <a:r>
              <a:rPr lang="en-US" altLang="zh-TW" dirty="0"/>
              <a:t>of millions of users, as part of Google Now.</a:t>
            </a:r>
            <a:endParaRPr lang="zh-TW" altLang="en-US" dirty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Finally</a:t>
            </a:r>
            <a:r>
              <a:rPr lang="en-US" altLang="zh-TW" dirty="0"/>
              <a:t>, we presented a new segmentation algorithm, NLAC, that uses indexing and lightweight scoring to provide similar precision and recall to HAC while being 30 times </a:t>
            </a:r>
            <a:r>
              <a:rPr lang="en-US" altLang="zh-TW" dirty="0" smtClean="0"/>
              <a:t>faster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such </a:t>
            </a:r>
            <a:r>
              <a:rPr lang="en-US" altLang="zh-TW" dirty="0"/>
              <a:t>personal assistants to address</a:t>
            </a:r>
            <a:br>
              <a:rPr lang="en-US" altLang="zh-TW" dirty="0"/>
            </a:br>
            <a:r>
              <a:rPr lang="en-US" altLang="zh-TW" dirty="0"/>
              <a:t>the problems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ctr">
            <a:normAutofit fontScale="70000" lnSpcReduction="20000"/>
          </a:bodyPr>
          <a:lstStyle/>
          <a:p>
            <a:r>
              <a:rPr lang="en-US" altLang="zh-TW" b="1" dirty="0" smtClean="0"/>
              <a:t>Contextual assistance:</a:t>
            </a:r>
          </a:p>
          <a:p>
            <a:pPr>
              <a:buNone/>
            </a:pPr>
            <a:r>
              <a:rPr lang="en-US" altLang="zh-TW" dirty="0" smtClean="0"/>
              <a:t>	if </a:t>
            </a:r>
            <a:r>
              <a:rPr lang="en-US" altLang="zh-TW" dirty="0"/>
              <a:t>a user is in a city away from home, the </a:t>
            </a:r>
            <a:r>
              <a:rPr lang="en-US" altLang="zh-TW" dirty="0" smtClean="0"/>
              <a:t>assistant </a:t>
            </a:r>
            <a:r>
              <a:rPr lang="en-US" altLang="zh-TW" dirty="0"/>
              <a:t>might show a personalized list of </a:t>
            </a:r>
            <a:r>
              <a:rPr lang="en-US" altLang="zh-TW" dirty="0" smtClean="0"/>
              <a:t>nearby restaurants </a:t>
            </a:r>
            <a:r>
              <a:rPr lang="en-US" altLang="zh-TW" dirty="0"/>
              <a:t>and their reviews, without the user ever </a:t>
            </a:r>
            <a:r>
              <a:rPr lang="en-US" altLang="zh-TW" dirty="0" smtClean="0"/>
              <a:t>typing a </a:t>
            </a:r>
            <a:r>
              <a:rPr lang="en-US" altLang="zh-TW" dirty="0"/>
              <a:t>query.</a:t>
            </a:r>
            <a:endParaRPr lang="en-US" altLang="zh-TW" b="1" dirty="0"/>
          </a:p>
          <a:p>
            <a:r>
              <a:rPr lang="en-US" altLang="zh-TW" b="1" dirty="0" smtClean="0"/>
              <a:t>Interest </a:t>
            </a:r>
            <a:r>
              <a:rPr lang="en-US" altLang="zh-TW" b="1" dirty="0"/>
              <a:t>updates</a:t>
            </a:r>
            <a:r>
              <a:rPr lang="en-US" altLang="zh-TW" b="1" dirty="0" smtClean="0"/>
              <a:t>:</a:t>
            </a:r>
          </a:p>
          <a:p>
            <a:pPr>
              <a:buNone/>
            </a:pPr>
            <a:r>
              <a:rPr lang="en-US" altLang="zh-TW" b="1" dirty="0"/>
              <a:t>	</a:t>
            </a:r>
            <a:r>
              <a:rPr lang="en-US" altLang="zh-TW" dirty="0"/>
              <a:t>Personal assistants save </a:t>
            </a:r>
            <a:r>
              <a:rPr lang="en-US" altLang="zh-TW" dirty="0" smtClean="0"/>
              <a:t>users the </a:t>
            </a:r>
            <a:r>
              <a:rPr lang="en-US" altLang="zh-TW" dirty="0"/>
              <a:t>trouble of </a:t>
            </a:r>
            <a:r>
              <a:rPr lang="en-US" altLang="zh-TW" dirty="0" smtClean="0"/>
              <a:t>finding </a:t>
            </a:r>
            <a:r>
              <a:rPr lang="en-US" altLang="zh-TW" dirty="0"/>
              <a:t>new information by </a:t>
            </a:r>
            <a:r>
              <a:rPr lang="en-US" altLang="zh-TW" dirty="0" smtClean="0"/>
              <a:t>automatically </a:t>
            </a:r>
            <a:r>
              <a:rPr lang="en-US" altLang="zh-TW" dirty="0"/>
              <a:t>alerting the user to any new piece of </a:t>
            </a:r>
            <a:r>
              <a:rPr lang="en-US" altLang="zh-TW" dirty="0" smtClean="0"/>
              <a:t>information about </a:t>
            </a:r>
            <a:r>
              <a:rPr lang="en-US" altLang="zh-TW" dirty="0"/>
              <a:t>their favorite topics.</a:t>
            </a:r>
            <a:endParaRPr lang="en-US" altLang="zh-TW" b="1" dirty="0" smtClean="0"/>
          </a:p>
          <a:p>
            <a:r>
              <a:rPr lang="en-US" altLang="zh-TW" b="1" dirty="0" smtClean="0"/>
              <a:t>Fully </a:t>
            </a:r>
            <a:r>
              <a:rPr lang="en-US" altLang="zh-TW" b="1" dirty="0"/>
              <a:t>personalized</a:t>
            </a:r>
            <a:r>
              <a:rPr lang="en-US" altLang="zh-TW" b="1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 	when </a:t>
            </a:r>
            <a:r>
              <a:rPr lang="en-US" altLang="zh-TW" dirty="0"/>
              <a:t>suggesting restaurants, in addition </a:t>
            </a:r>
            <a:r>
              <a:rPr lang="en-US" altLang="zh-TW" dirty="0" smtClean="0"/>
              <a:t>to the </a:t>
            </a:r>
            <a:r>
              <a:rPr lang="en-US" altLang="zh-TW" dirty="0" err="1"/>
              <a:t>spatio</a:t>
            </a:r>
            <a:r>
              <a:rPr lang="en-US" altLang="zh-TW" dirty="0"/>
              <a:t>-temporal context, the assistant </a:t>
            </a:r>
            <a:r>
              <a:rPr lang="en-US" altLang="zh-TW" dirty="0" smtClean="0"/>
              <a:t>personalizes the </a:t>
            </a:r>
            <a:r>
              <a:rPr lang="en-US" altLang="zh-TW" dirty="0"/>
              <a:t>suggestions based on the user's cuisine </a:t>
            </a:r>
            <a:r>
              <a:rPr lang="en-US" altLang="zh-TW" smtClean="0"/>
              <a:t>preferencesand</a:t>
            </a:r>
            <a:r>
              <a:rPr lang="en-US" altLang="zh-TW" dirty="0" smtClean="0"/>
              <a:t> </a:t>
            </a:r>
            <a:r>
              <a:rPr lang="en-US" altLang="zh-TW" dirty="0"/>
              <a:t>price sensitivity.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/>
              <a:t>		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/>
              <a:t>	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824536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Personal assistants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t">
            <a:normAutofit/>
          </a:bodyPr>
          <a:lstStyle/>
          <a:p>
            <a:r>
              <a:rPr lang="en-US" altLang="zh-TW" dirty="0" smtClean="0"/>
              <a:t>personal assistants (or discovery engines) complement traditional search engines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reduce the need to use search engines on a smart phone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824536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Personal assistants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ctr">
            <a:normAutofit fontScale="70000" lnSpcReduction="20000"/>
          </a:bodyPr>
          <a:lstStyle/>
          <a:p>
            <a:r>
              <a:rPr lang="en-US" altLang="zh-TW" b="1" dirty="0" smtClean="0"/>
              <a:t>Tasks</a:t>
            </a:r>
          </a:p>
          <a:p>
            <a:pPr>
              <a:buNone/>
            </a:pPr>
            <a:r>
              <a:rPr lang="en-US" altLang="zh-TW" b="1" dirty="0"/>
              <a:t>	</a:t>
            </a:r>
            <a:r>
              <a:rPr lang="en-US" altLang="zh-TW" dirty="0" smtClean="0"/>
              <a:t>span multiple sessions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	</a:t>
            </a:r>
            <a:r>
              <a:rPr lang="en-US" altLang="zh-TW" dirty="0" smtClean="0"/>
              <a:t>have </a:t>
            </a:r>
            <a:r>
              <a:rPr lang="en-US" altLang="zh-TW" dirty="0"/>
              <a:t>a beginning and an </a:t>
            </a:r>
            <a:r>
              <a:rPr lang="en-US" altLang="zh-TW" dirty="0" smtClean="0"/>
              <a:t>end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eg</a:t>
            </a:r>
            <a:r>
              <a:rPr lang="en-US" altLang="zh-TW" dirty="0" smtClean="0"/>
              <a:t>. planning </a:t>
            </a:r>
            <a:r>
              <a:rPr lang="en-US" altLang="zh-TW" dirty="0"/>
              <a:t>a wedding, may span weeks or </a:t>
            </a:r>
            <a:r>
              <a:rPr lang="en-US" altLang="zh-TW" dirty="0" smtClean="0"/>
              <a:t>months.</a:t>
            </a:r>
            <a:endParaRPr lang="en-US" altLang="zh-TW" b="1" dirty="0" smtClean="0"/>
          </a:p>
          <a:p>
            <a:r>
              <a:rPr lang="en-US" altLang="zh-TW" b="1" dirty="0" smtClean="0"/>
              <a:t>Interests</a:t>
            </a:r>
          </a:p>
          <a:p>
            <a:pPr>
              <a:buNone/>
            </a:pPr>
            <a:r>
              <a:rPr lang="en-US" altLang="zh-TW" dirty="0" smtClean="0"/>
              <a:t>	span </a:t>
            </a:r>
            <a:r>
              <a:rPr lang="en-US" altLang="zh-TW" dirty="0"/>
              <a:t>months or </a:t>
            </a:r>
            <a:r>
              <a:rPr lang="en-US" altLang="zh-TW" dirty="0" smtClean="0"/>
              <a:t>years</a:t>
            </a:r>
          </a:p>
          <a:p>
            <a:pPr>
              <a:buNone/>
            </a:pPr>
            <a:r>
              <a:rPr lang="en-US" altLang="zh-TW" dirty="0" smtClean="0"/>
              <a:t>	do </a:t>
            </a:r>
            <a:r>
              <a:rPr lang="en-US" altLang="zh-TW" dirty="0"/>
              <a:t>not have an </a:t>
            </a:r>
            <a:r>
              <a:rPr lang="en-US" altLang="zh-TW" dirty="0" smtClean="0"/>
              <a:t>end</a:t>
            </a:r>
          </a:p>
          <a:p>
            <a:pPr>
              <a:buNone/>
            </a:pPr>
            <a:r>
              <a:rPr lang="en-US" altLang="zh-TW" b="1" dirty="0"/>
              <a:t>	</a:t>
            </a:r>
            <a:r>
              <a:rPr lang="en-US" altLang="zh-TW" dirty="0" err="1" smtClean="0"/>
              <a:t>eg</a:t>
            </a:r>
            <a:r>
              <a:rPr lang="en-US" altLang="zh-TW" dirty="0" smtClean="0"/>
              <a:t>.</a:t>
            </a:r>
            <a:r>
              <a:rPr lang="en-US" altLang="zh-TW" dirty="0"/>
              <a:t> sports teams, celebrities, or TV shows.</a:t>
            </a:r>
            <a:endParaRPr lang="en-US" altLang="zh-TW" dirty="0" smtClean="0"/>
          </a:p>
          <a:p>
            <a:r>
              <a:rPr lang="en-US" altLang="zh-TW" b="1" dirty="0" smtClean="0"/>
              <a:t>Habits</a:t>
            </a:r>
          </a:p>
          <a:p>
            <a:pPr>
              <a:buNone/>
            </a:pPr>
            <a:r>
              <a:rPr lang="en-US" altLang="zh-TW" b="1" dirty="0"/>
              <a:t>	</a:t>
            </a:r>
            <a:r>
              <a:rPr lang="en-US" altLang="zh-TW" dirty="0" smtClean="0"/>
              <a:t>actions, users </a:t>
            </a:r>
            <a:r>
              <a:rPr lang="en-US" altLang="zh-TW" dirty="0"/>
              <a:t>take on a </a:t>
            </a:r>
            <a:r>
              <a:rPr lang="en-US" altLang="zh-TW" dirty="0" smtClean="0"/>
              <a:t>regular basis.</a:t>
            </a:r>
          </a:p>
          <a:p>
            <a:pPr>
              <a:buNone/>
            </a:pPr>
            <a:r>
              <a:rPr lang="en-US" altLang="zh-TW" dirty="0"/>
              <a:t>	reading a favorite blog or news </a:t>
            </a:r>
            <a:r>
              <a:rPr lang="en-US" altLang="zh-TW" dirty="0" smtClean="0"/>
              <a:t>site, checking </a:t>
            </a:r>
            <a:r>
              <a:rPr lang="en-US" altLang="zh-TW" dirty="0"/>
              <a:t>stock </a:t>
            </a:r>
            <a:r>
              <a:rPr lang="en-US" altLang="zh-TW" dirty="0" smtClean="0"/>
              <a:t>prices,</a:t>
            </a:r>
          </a:p>
          <a:p>
            <a:pPr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or </a:t>
            </a:r>
            <a:r>
              <a:rPr lang="en-US" altLang="zh-TW" dirty="0"/>
              <a:t>checking </a:t>
            </a:r>
            <a:r>
              <a:rPr lang="en-US" altLang="zh-TW" dirty="0" smtClean="0"/>
              <a:t>traffic </a:t>
            </a:r>
            <a:r>
              <a:rPr lang="en-US" altLang="zh-TW" dirty="0"/>
              <a:t>in the </a:t>
            </a:r>
            <a:r>
              <a:rPr lang="en-US" altLang="zh-TW" dirty="0" smtClean="0"/>
              <a:t>daily commute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824536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err="1" smtClean="0"/>
              <a:t>Taba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t">
            <a:normAutofit/>
          </a:bodyPr>
          <a:lstStyle/>
          <a:p>
            <a:r>
              <a:rPr lang="en-US" altLang="zh-TW" b="1" dirty="0" smtClean="0"/>
              <a:t>user modeling </a:t>
            </a:r>
            <a:r>
              <a:rPr lang="en-US" altLang="zh-TW" b="1" dirty="0" smtClean="0"/>
              <a:t>system</a:t>
            </a:r>
          </a:p>
          <a:p>
            <a:endParaRPr lang="en-US" altLang="zh-TW" b="1" dirty="0" smtClean="0"/>
          </a:p>
          <a:p>
            <a:pPr>
              <a:buNone/>
            </a:pPr>
            <a:r>
              <a:rPr lang="en-US" altLang="zh-TW" dirty="0" smtClean="0"/>
              <a:t>	hundreds of millions of users</a:t>
            </a:r>
          </a:p>
          <a:p>
            <a:pPr>
              <a:buNone/>
            </a:pPr>
            <a:r>
              <a:rPr lang="en-US" altLang="zh-TW" dirty="0" smtClean="0"/>
              <a:t>	</a:t>
            </a:r>
          </a:p>
          <a:p>
            <a:pPr>
              <a:buNone/>
            </a:pPr>
            <a:r>
              <a:rPr lang="en-US" altLang="zh-TW" dirty="0" smtClean="0"/>
              <a:t>	updates the user model within 10 minutes of a new user action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824536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err="1" smtClean="0"/>
              <a:t>Taba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t">
            <a:normAutofit/>
          </a:bodyPr>
          <a:lstStyle/>
          <a:p>
            <a:r>
              <a:rPr lang="en-US" altLang="zh-TW" b="1" dirty="0" smtClean="0"/>
              <a:t>content </a:t>
            </a:r>
            <a:r>
              <a:rPr lang="en-US" altLang="zh-TW" b="1" dirty="0"/>
              <a:t>recommendation system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collaborative </a:t>
            </a:r>
            <a:r>
              <a:rPr lang="en-US" altLang="zh-TW" dirty="0" smtClean="0"/>
              <a:t>filtering over contexts and users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predicts how interested the user will be in recommendations for the context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 </a:t>
            </a:r>
          </a:p>
          <a:p>
            <a:r>
              <a:rPr lang="en-US" altLang="zh-TW" b="1" dirty="0" smtClean="0"/>
              <a:t>User Modeling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algn="l"/>
            <a:r>
              <a:rPr lang="en-US" altLang="zh-TW" dirty="0" smtClean="0"/>
              <a:t>User</a:t>
            </a:r>
            <a:r>
              <a:rPr lang="en-US" altLang="zh-TW" baseline="0" dirty="0" smtClean="0"/>
              <a:t>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Input: a sequence of observations from a 			single user</a:t>
            </a:r>
          </a:p>
          <a:p>
            <a:pPr>
              <a:buNone/>
            </a:pPr>
            <a:r>
              <a:rPr lang="en-US" altLang="zh-TW" dirty="0" smtClean="0"/>
              <a:t>	observations: a query together with its 			associated web results and clicks</a:t>
            </a:r>
          </a:p>
          <a:p>
            <a:pPr>
              <a:buNone/>
            </a:pPr>
            <a:r>
              <a:rPr lang="en-US" altLang="zh-TW" dirty="0" smtClean="0"/>
              <a:t>			</a:t>
            </a:r>
            <a:r>
              <a:rPr lang="en-US" altLang="zh-TW" dirty="0" err="1" smtClean="0"/>
              <a:t>eg</a:t>
            </a:r>
            <a:r>
              <a:rPr lang="en-US" altLang="zh-TW" dirty="0" smtClean="0"/>
              <a:t>. Video watch, URL visited in 				browser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208</Words>
  <Application>Microsoft Office PowerPoint</Application>
  <PresentationFormat>如螢幕大小 (4:3)</PresentationFormat>
  <Paragraphs>148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User Modeling for Personal Assistant</vt:lpstr>
      <vt:lpstr>PowerPoint 簡報</vt:lpstr>
      <vt:lpstr>such personal assistants to address the problems</vt:lpstr>
      <vt:lpstr>Personal assistants</vt:lpstr>
      <vt:lpstr>Personal assistants</vt:lpstr>
      <vt:lpstr>Taba</vt:lpstr>
      <vt:lpstr>Taba</vt:lpstr>
      <vt:lpstr>PowerPoint 簡報</vt:lpstr>
      <vt:lpstr>User Modeling</vt:lpstr>
      <vt:lpstr>User Modeling</vt:lpstr>
      <vt:lpstr>Classification</vt:lpstr>
      <vt:lpstr>Classification</vt:lpstr>
      <vt:lpstr>Feature Dimensions</vt:lpstr>
      <vt:lpstr>Feature Dimensions</vt:lpstr>
      <vt:lpstr>Feature Dimensions</vt:lpstr>
      <vt:lpstr>Feature Dimensions</vt:lpstr>
      <vt:lpstr>Feature Dimensions</vt:lpstr>
      <vt:lpstr>Feature Dimensions</vt:lpstr>
      <vt:lpstr>Predictive Value Feature Weighting   (PVFW)</vt:lpstr>
      <vt:lpstr>Predictive Value Feature Weighting   (PVFW)</vt:lpstr>
      <vt:lpstr>Segmentation</vt:lpstr>
      <vt:lpstr>content recommendation system</vt:lpstr>
      <vt:lpstr>PowerPoint 簡報</vt:lpstr>
      <vt:lpstr>Experiment</vt:lpstr>
      <vt:lpstr>Experiment</vt:lpstr>
      <vt:lpstr>PowerPoint 簡報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Modeling for Personal Assistant</dc:title>
  <dc:creator>cola</dc:creator>
  <cp:lastModifiedBy>chih-hsuan Tzang</cp:lastModifiedBy>
  <cp:revision>44</cp:revision>
  <dcterms:created xsi:type="dcterms:W3CDTF">2015-11-27T03:37:41Z</dcterms:created>
  <dcterms:modified xsi:type="dcterms:W3CDTF">2015-12-03T04:12:35Z</dcterms:modified>
</cp:coreProperties>
</file>